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0" r:id="rId1"/>
  </p:sldMasterIdLst>
  <p:notesMasterIdLst>
    <p:notesMasterId r:id="rId38"/>
  </p:notesMasterIdLst>
  <p:sldIdLst>
    <p:sldId id="256" r:id="rId2"/>
    <p:sldId id="275" r:id="rId3"/>
    <p:sldId id="298" r:id="rId4"/>
    <p:sldId id="257" r:id="rId5"/>
    <p:sldId id="259" r:id="rId6"/>
    <p:sldId id="258" r:id="rId7"/>
    <p:sldId id="264" r:id="rId8"/>
    <p:sldId id="282" r:id="rId9"/>
    <p:sldId id="263" r:id="rId10"/>
    <p:sldId id="292" r:id="rId11"/>
    <p:sldId id="265" r:id="rId12"/>
    <p:sldId id="285" r:id="rId13"/>
    <p:sldId id="267" r:id="rId14"/>
    <p:sldId id="283" r:id="rId15"/>
    <p:sldId id="288" r:id="rId16"/>
    <p:sldId id="266" r:id="rId17"/>
    <p:sldId id="284" r:id="rId18"/>
    <p:sldId id="289" r:id="rId19"/>
    <p:sldId id="291" r:id="rId20"/>
    <p:sldId id="268" r:id="rId21"/>
    <p:sldId id="286" r:id="rId22"/>
    <p:sldId id="280" r:id="rId23"/>
    <p:sldId id="287" r:id="rId24"/>
    <p:sldId id="276" r:id="rId25"/>
    <p:sldId id="297" r:id="rId26"/>
    <p:sldId id="273" r:id="rId27"/>
    <p:sldId id="274" r:id="rId28"/>
    <p:sldId id="290" r:id="rId29"/>
    <p:sldId id="293" r:id="rId30"/>
    <p:sldId id="296" r:id="rId31"/>
    <p:sldId id="277" r:id="rId32"/>
    <p:sldId id="278" r:id="rId33"/>
    <p:sldId id="295" r:id="rId34"/>
    <p:sldId id="279" r:id="rId35"/>
    <p:sldId id="294" r:id="rId36"/>
    <p:sldId id="271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99" autoAdjust="0"/>
  </p:normalViewPr>
  <p:slideViewPr>
    <p:cSldViewPr snapToGrid="0" snapToObjects="1">
      <p:cViewPr>
        <p:scale>
          <a:sx n="121" d="100"/>
          <a:sy n="121" d="100"/>
        </p:scale>
        <p:origin x="-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6A4A5-347B-144F-A6E8-9709D3F0BFFB}" type="doc">
      <dgm:prSet loTypeId="urn:microsoft.com/office/officeart/2005/8/layout/hProcess3" loCatId="" qsTypeId="urn:microsoft.com/office/officeart/2005/8/quickstyle/simple4" qsCatId="simple" csTypeId="urn:microsoft.com/office/officeart/2005/8/colors/accent5_5" csCatId="accent5" phldr="1"/>
      <dgm:spPr/>
    </dgm:pt>
    <dgm:pt modelId="{3DE8C3AC-67F9-8A42-B794-F4B731CE900E}">
      <dgm:prSet phldrT="[Text]" phldr="1"/>
      <dgm:spPr/>
      <dgm:t>
        <a:bodyPr/>
        <a:lstStyle/>
        <a:p>
          <a:endParaRPr lang="en-US" dirty="0"/>
        </a:p>
      </dgm:t>
    </dgm:pt>
    <dgm:pt modelId="{64618833-C5EE-3B49-A790-829A048AA70A}" type="parTrans" cxnId="{3536D338-304B-0F48-96D4-DE88E4B86D27}">
      <dgm:prSet/>
      <dgm:spPr/>
      <dgm:t>
        <a:bodyPr/>
        <a:lstStyle/>
        <a:p>
          <a:endParaRPr lang="en-US"/>
        </a:p>
      </dgm:t>
    </dgm:pt>
    <dgm:pt modelId="{B0F9022E-769D-7E41-A4C3-C6D32D539EC6}" type="sibTrans" cxnId="{3536D338-304B-0F48-96D4-DE88E4B86D27}">
      <dgm:prSet/>
      <dgm:spPr/>
      <dgm:t>
        <a:bodyPr/>
        <a:lstStyle/>
        <a:p>
          <a:endParaRPr lang="en-US"/>
        </a:p>
      </dgm:t>
    </dgm:pt>
    <dgm:pt modelId="{BD8923CC-958B-2346-A62C-C1978F0B4C26}">
      <dgm:prSet phldrT="[Text]"/>
      <dgm:spPr/>
      <dgm:t>
        <a:bodyPr/>
        <a:lstStyle/>
        <a:p>
          <a:endParaRPr lang="en-US" dirty="0"/>
        </a:p>
      </dgm:t>
    </dgm:pt>
    <dgm:pt modelId="{A968148A-D2A5-E146-9EFF-F788824738EF}" type="parTrans" cxnId="{3619A0E3-ED6C-BF49-A4BC-0B435E37570D}">
      <dgm:prSet/>
      <dgm:spPr/>
      <dgm:t>
        <a:bodyPr/>
        <a:lstStyle/>
        <a:p>
          <a:endParaRPr lang="en-US"/>
        </a:p>
      </dgm:t>
    </dgm:pt>
    <dgm:pt modelId="{60078D40-5F03-A745-88EE-42E176FD97BC}" type="sibTrans" cxnId="{3619A0E3-ED6C-BF49-A4BC-0B435E37570D}">
      <dgm:prSet/>
      <dgm:spPr/>
      <dgm:t>
        <a:bodyPr/>
        <a:lstStyle/>
        <a:p>
          <a:endParaRPr lang="en-US"/>
        </a:p>
      </dgm:t>
    </dgm:pt>
    <dgm:pt modelId="{4124982F-D4D4-FD46-9A29-D38D3D1A8A4D}">
      <dgm:prSet phldrT="[Text]" phldr="1"/>
      <dgm:spPr/>
      <dgm:t>
        <a:bodyPr/>
        <a:lstStyle/>
        <a:p>
          <a:endParaRPr lang="en-US" dirty="0"/>
        </a:p>
      </dgm:t>
    </dgm:pt>
    <dgm:pt modelId="{CD6950B6-9897-594F-98E3-F124C3203B92}" type="parTrans" cxnId="{55BD1151-F8BA-FF49-99C3-D5BD42AE5CD1}">
      <dgm:prSet/>
      <dgm:spPr/>
      <dgm:t>
        <a:bodyPr/>
        <a:lstStyle/>
        <a:p>
          <a:endParaRPr lang="en-US"/>
        </a:p>
      </dgm:t>
    </dgm:pt>
    <dgm:pt modelId="{0AB2AB36-629B-3641-93FC-FD1DE8B06D20}" type="sibTrans" cxnId="{55BD1151-F8BA-FF49-99C3-D5BD42AE5CD1}">
      <dgm:prSet/>
      <dgm:spPr/>
      <dgm:t>
        <a:bodyPr/>
        <a:lstStyle/>
        <a:p>
          <a:endParaRPr lang="en-US"/>
        </a:p>
      </dgm:t>
    </dgm:pt>
    <dgm:pt modelId="{F2217AC6-F313-3746-8213-0350B1411F4D}" type="pres">
      <dgm:prSet presAssocID="{F366A4A5-347B-144F-A6E8-9709D3F0BFFB}" presName="Name0" presStyleCnt="0">
        <dgm:presLayoutVars>
          <dgm:dir/>
          <dgm:animLvl val="lvl"/>
          <dgm:resizeHandles val="exact"/>
        </dgm:presLayoutVars>
      </dgm:prSet>
      <dgm:spPr/>
    </dgm:pt>
    <dgm:pt modelId="{8DAC6E15-8930-3A4E-A0D7-888765B468DF}" type="pres">
      <dgm:prSet presAssocID="{F366A4A5-347B-144F-A6E8-9709D3F0BFFB}" presName="dummy" presStyleCnt="0"/>
      <dgm:spPr/>
    </dgm:pt>
    <dgm:pt modelId="{7FBF5C87-B016-D34C-A2F3-04754026BE98}" type="pres">
      <dgm:prSet presAssocID="{F366A4A5-347B-144F-A6E8-9709D3F0BFFB}" presName="linH" presStyleCnt="0"/>
      <dgm:spPr/>
    </dgm:pt>
    <dgm:pt modelId="{F4768C08-05DD-8342-ADAC-66DC944D529D}" type="pres">
      <dgm:prSet presAssocID="{F366A4A5-347B-144F-A6E8-9709D3F0BFFB}" presName="padding1" presStyleCnt="0"/>
      <dgm:spPr/>
    </dgm:pt>
    <dgm:pt modelId="{71A9CD3F-2916-794B-9176-9E85BDC50606}" type="pres">
      <dgm:prSet presAssocID="{3DE8C3AC-67F9-8A42-B794-F4B731CE900E}" presName="linV" presStyleCnt="0"/>
      <dgm:spPr/>
    </dgm:pt>
    <dgm:pt modelId="{5E1C3466-C208-824B-8804-CD1E65DABF77}" type="pres">
      <dgm:prSet presAssocID="{3DE8C3AC-67F9-8A42-B794-F4B731CE900E}" presName="spVertical1" presStyleCnt="0"/>
      <dgm:spPr/>
    </dgm:pt>
    <dgm:pt modelId="{AB91BFDB-90B8-3248-A60B-9BC20C0C4679}" type="pres">
      <dgm:prSet presAssocID="{3DE8C3AC-67F9-8A42-B794-F4B731CE900E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3F672-704A-5B45-B549-C9A9F2B56E0B}" type="pres">
      <dgm:prSet presAssocID="{3DE8C3AC-67F9-8A42-B794-F4B731CE900E}" presName="spVertical2" presStyleCnt="0"/>
      <dgm:spPr/>
    </dgm:pt>
    <dgm:pt modelId="{DF6E2575-7BEB-7F47-B082-BE34608C80D5}" type="pres">
      <dgm:prSet presAssocID="{3DE8C3AC-67F9-8A42-B794-F4B731CE900E}" presName="spVertical3" presStyleCnt="0"/>
      <dgm:spPr/>
    </dgm:pt>
    <dgm:pt modelId="{9023D5F0-BEC0-A84C-8D7E-28CD9A3155A0}" type="pres">
      <dgm:prSet presAssocID="{B0F9022E-769D-7E41-A4C3-C6D32D539EC6}" presName="space" presStyleCnt="0"/>
      <dgm:spPr/>
    </dgm:pt>
    <dgm:pt modelId="{C29B6E1E-D1EF-F745-978D-4EF5B5CA6781}" type="pres">
      <dgm:prSet presAssocID="{BD8923CC-958B-2346-A62C-C1978F0B4C26}" presName="linV" presStyleCnt="0"/>
      <dgm:spPr/>
    </dgm:pt>
    <dgm:pt modelId="{205CEB0C-51FA-F448-9C9A-7776335E8A14}" type="pres">
      <dgm:prSet presAssocID="{BD8923CC-958B-2346-A62C-C1978F0B4C26}" presName="spVertical1" presStyleCnt="0"/>
      <dgm:spPr/>
    </dgm:pt>
    <dgm:pt modelId="{4594A423-921C-8447-9F18-A69419744B27}" type="pres">
      <dgm:prSet presAssocID="{BD8923CC-958B-2346-A62C-C1978F0B4C26}" presName="parTx" presStyleLbl="revTx" presStyleIdx="1" presStyleCnt="3" custLinFactY="167653" custLinFactNeighborX="-9955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06462-A898-2A49-B6ED-3C263045B05F}" type="pres">
      <dgm:prSet presAssocID="{BD8923CC-958B-2346-A62C-C1978F0B4C26}" presName="spVertical2" presStyleCnt="0"/>
      <dgm:spPr/>
    </dgm:pt>
    <dgm:pt modelId="{9DE2A6BD-0534-BD4A-B7C3-B7ABE3372AAE}" type="pres">
      <dgm:prSet presAssocID="{BD8923CC-958B-2346-A62C-C1978F0B4C26}" presName="spVertical3" presStyleCnt="0"/>
      <dgm:spPr/>
    </dgm:pt>
    <dgm:pt modelId="{0647304B-B24E-AB48-BA4A-AF4F7FF38D8B}" type="pres">
      <dgm:prSet presAssocID="{60078D40-5F03-A745-88EE-42E176FD97BC}" presName="space" presStyleCnt="0"/>
      <dgm:spPr/>
    </dgm:pt>
    <dgm:pt modelId="{4C75D0FF-AF05-B74F-9F4D-778EAF4A4015}" type="pres">
      <dgm:prSet presAssocID="{4124982F-D4D4-FD46-9A29-D38D3D1A8A4D}" presName="linV" presStyleCnt="0"/>
      <dgm:spPr/>
    </dgm:pt>
    <dgm:pt modelId="{FD1FA495-8D7B-3E44-96D4-ECC97CA4E771}" type="pres">
      <dgm:prSet presAssocID="{4124982F-D4D4-FD46-9A29-D38D3D1A8A4D}" presName="spVertical1" presStyleCnt="0"/>
      <dgm:spPr/>
    </dgm:pt>
    <dgm:pt modelId="{5C3C808A-047F-9242-8F80-B05E1F1E71B7}" type="pres">
      <dgm:prSet presAssocID="{4124982F-D4D4-FD46-9A29-D38D3D1A8A4D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9CA7-5888-7349-9018-409EEE2A6D50}" type="pres">
      <dgm:prSet presAssocID="{4124982F-D4D4-FD46-9A29-D38D3D1A8A4D}" presName="spVertical2" presStyleCnt="0"/>
      <dgm:spPr/>
    </dgm:pt>
    <dgm:pt modelId="{0905FEB2-95A3-3D43-BC94-FDC73B679C1B}" type="pres">
      <dgm:prSet presAssocID="{4124982F-D4D4-FD46-9A29-D38D3D1A8A4D}" presName="spVertical3" presStyleCnt="0"/>
      <dgm:spPr/>
    </dgm:pt>
    <dgm:pt modelId="{CBA52CD5-C09D-8F40-A86C-9F965C77CACA}" type="pres">
      <dgm:prSet presAssocID="{F366A4A5-347B-144F-A6E8-9709D3F0BFFB}" presName="padding2" presStyleCnt="0"/>
      <dgm:spPr/>
    </dgm:pt>
    <dgm:pt modelId="{079071C5-A2E2-C54F-92BF-888C0249738B}" type="pres">
      <dgm:prSet presAssocID="{F366A4A5-347B-144F-A6E8-9709D3F0BFFB}" presName="negArrow" presStyleCnt="0"/>
      <dgm:spPr/>
    </dgm:pt>
    <dgm:pt modelId="{0D45D2D9-A9E5-5D48-9820-CA6EF82872E9}" type="pres">
      <dgm:prSet presAssocID="{F366A4A5-347B-144F-A6E8-9709D3F0BFFB}" presName="backgroundArrow" presStyleLbl="node1" presStyleIdx="0" presStyleCnt="1" custLinFactNeighborY="47635"/>
      <dgm:spPr/>
    </dgm:pt>
  </dgm:ptLst>
  <dgm:cxnLst>
    <dgm:cxn modelId="{A6AD76B8-AE17-CB4B-AAFF-9A252B44F25C}" type="presOf" srcId="{F366A4A5-347B-144F-A6E8-9709D3F0BFFB}" destId="{F2217AC6-F313-3746-8213-0350B1411F4D}" srcOrd="0" destOrd="0" presId="urn:microsoft.com/office/officeart/2005/8/layout/hProcess3"/>
    <dgm:cxn modelId="{DD0E7D74-8E84-C044-A928-FAFD16736F08}" type="presOf" srcId="{3DE8C3AC-67F9-8A42-B794-F4B731CE900E}" destId="{AB91BFDB-90B8-3248-A60B-9BC20C0C4679}" srcOrd="0" destOrd="0" presId="urn:microsoft.com/office/officeart/2005/8/layout/hProcess3"/>
    <dgm:cxn modelId="{3619A0E3-ED6C-BF49-A4BC-0B435E37570D}" srcId="{F366A4A5-347B-144F-A6E8-9709D3F0BFFB}" destId="{BD8923CC-958B-2346-A62C-C1978F0B4C26}" srcOrd="1" destOrd="0" parTransId="{A968148A-D2A5-E146-9EFF-F788824738EF}" sibTransId="{60078D40-5F03-A745-88EE-42E176FD97BC}"/>
    <dgm:cxn modelId="{3536D338-304B-0F48-96D4-DE88E4B86D27}" srcId="{F366A4A5-347B-144F-A6E8-9709D3F0BFFB}" destId="{3DE8C3AC-67F9-8A42-B794-F4B731CE900E}" srcOrd="0" destOrd="0" parTransId="{64618833-C5EE-3B49-A790-829A048AA70A}" sibTransId="{B0F9022E-769D-7E41-A4C3-C6D32D539EC6}"/>
    <dgm:cxn modelId="{12B29CCD-95F4-C844-A7B0-6EDD71B9C6CE}" type="presOf" srcId="{4124982F-D4D4-FD46-9A29-D38D3D1A8A4D}" destId="{5C3C808A-047F-9242-8F80-B05E1F1E71B7}" srcOrd="0" destOrd="0" presId="urn:microsoft.com/office/officeart/2005/8/layout/hProcess3"/>
    <dgm:cxn modelId="{55BD1151-F8BA-FF49-99C3-D5BD42AE5CD1}" srcId="{F366A4A5-347B-144F-A6E8-9709D3F0BFFB}" destId="{4124982F-D4D4-FD46-9A29-D38D3D1A8A4D}" srcOrd="2" destOrd="0" parTransId="{CD6950B6-9897-594F-98E3-F124C3203B92}" sibTransId="{0AB2AB36-629B-3641-93FC-FD1DE8B06D20}"/>
    <dgm:cxn modelId="{AF3B137D-0075-3F46-8901-A3FF6B3A9BFC}" type="presOf" srcId="{BD8923CC-958B-2346-A62C-C1978F0B4C26}" destId="{4594A423-921C-8447-9F18-A69419744B27}" srcOrd="0" destOrd="0" presId="urn:microsoft.com/office/officeart/2005/8/layout/hProcess3"/>
    <dgm:cxn modelId="{F1E73FD4-49B1-2D45-95DD-67B799BF08AB}" type="presParOf" srcId="{F2217AC6-F313-3746-8213-0350B1411F4D}" destId="{8DAC6E15-8930-3A4E-A0D7-888765B468DF}" srcOrd="0" destOrd="0" presId="urn:microsoft.com/office/officeart/2005/8/layout/hProcess3"/>
    <dgm:cxn modelId="{C7DB1943-4561-194A-933F-8BF1E033C347}" type="presParOf" srcId="{F2217AC6-F313-3746-8213-0350B1411F4D}" destId="{7FBF5C87-B016-D34C-A2F3-04754026BE98}" srcOrd="1" destOrd="0" presId="urn:microsoft.com/office/officeart/2005/8/layout/hProcess3"/>
    <dgm:cxn modelId="{FF78609E-03B2-3A41-94FC-1B5FBD4324E9}" type="presParOf" srcId="{7FBF5C87-B016-D34C-A2F3-04754026BE98}" destId="{F4768C08-05DD-8342-ADAC-66DC944D529D}" srcOrd="0" destOrd="0" presId="urn:microsoft.com/office/officeart/2005/8/layout/hProcess3"/>
    <dgm:cxn modelId="{9BD8A6B7-4323-F14F-8219-479BA80FE2EB}" type="presParOf" srcId="{7FBF5C87-B016-D34C-A2F3-04754026BE98}" destId="{71A9CD3F-2916-794B-9176-9E85BDC50606}" srcOrd="1" destOrd="0" presId="urn:microsoft.com/office/officeart/2005/8/layout/hProcess3"/>
    <dgm:cxn modelId="{F0AAB2C0-486E-DD49-868C-4EB24CFAE7C6}" type="presParOf" srcId="{71A9CD3F-2916-794B-9176-9E85BDC50606}" destId="{5E1C3466-C208-824B-8804-CD1E65DABF77}" srcOrd="0" destOrd="0" presId="urn:microsoft.com/office/officeart/2005/8/layout/hProcess3"/>
    <dgm:cxn modelId="{3B3525E7-F9E4-904C-90D9-F6C6988BF67B}" type="presParOf" srcId="{71A9CD3F-2916-794B-9176-9E85BDC50606}" destId="{AB91BFDB-90B8-3248-A60B-9BC20C0C4679}" srcOrd="1" destOrd="0" presId="urn:microsoft.com/office/officeart/2005/8/layout/hProcess3"/>
    <dgm:cxn modelId="{D8C0F76D-CD18-794D-9009-9FB609F312A2}" type="presParOf" srcId="{71A9CD3F-2916-794B-9176-9E85BDC50606}" destId="{8653F672-704A-5B45-B549-C9A9F2B56E0B}" srcOrd="2" destOrd="0" presId="urn:microsoft.com/office/officeart/2005/8/layout/hProcess3"/>
    <dgm:cxn modelId="{26B12B4B-EC68-804A-80A6-2AAF58C46E23}" type="presParOf" srcId="{71A9CD3F-2916-794B-9176-9E85BDC50606}" destId="{DF6E2575-7BEB-7F47-B082-BE34608C80D5}" srcOrd="3" destOrd="0" presId="urn:microsoft.com/office/officeart/2005/8/layout/hProcess3"/>
    <dgm:cxn modelId="{68A62674-27B8-EE41-B5E8-DE025827E0CE}" type="presParOf" srcId="{7FBF5C87-B016-D34C-A2F3-04754026BE98}" destId="{9023D5F0-BEC0-A84C-8D7E-28CD9A3155A0}" srcOrd="2" destOrd="0" presId="urn:microsoft.com/office/officeart/2005/8/layout/hProcess3"/>
    <dgm:cxn modelId="{C801411B-6F4F-C04F-8232-A6FDE647627F}" type="presParOf" srcId="{7FBF5C87-B016-D34C-A2F3-04754026BE98}" destId="{C29B6E1E-D1EF-F745-978D-4EF5B5CA6781}" srcOrd="3" destOrd="0" presId="urn:microsoft.com/office/officeart/2005/8/layout/hProcess3"/>
    <dgm:cxn modelId="{08BBB40D-3E84-6D43-BCF8-3C380F5463E8}" type="presParOf" srcId="{C29B6E1E-D1EF-F745-978D-4EF5B5CA6781}" destId="{205CEB0C-51FA-F448-9C9A-7776335E8A14}" srcOrd="0" destOrd="0" presId="urn:microsoft.com/office/officeart/2005/8/layout/hProcess3"/>
    <dgm:cxn modelId="{E28023B1-DA96-D54B-9048-F47C023EF509}" type="presParOf" srcId="{C29B6E1E-D1EF-F745-978D-4EF5B5CA6781}" destId="{4594A423-921C-8447-9F18-A69419744B27}" srcOrd="1" destOrd="0" presId="urn:microsoft.com/office/officeart/2005/8/layout/hProcess3"/>
    <dgm:cxn modelId="{3DB6B232-EC8F-654C-837B-BD5C8BC5A5CB}" type="presParOf" srcId="{C29B6E1E-D1EF-F745-978D-4EF5B5CA6781}" destId="{60806462-A898-2A49-B6ED-3C263045B05F}" srcOrd="2" destOrd="0" presId="urn:microsoft.com/office/officeart/2005/8/layout/hProcess3"/>
    <dgm:cxn modelId="{98C2DFF4-25BD-B846-B88A-5635A202A717}" type="presParOf" srcId="{C29B6E1E-D1EF-F745-978D-4EF5B5CA6781}" destId="{9DE2A6BD-0534-BD4A-B7C3-B7ABE3372AAE}" srcOrd="3" destOrd="0" presId="urn:microsoft.com/office/officeart/2005/8/layout/hProcess3"/>
    <dgm:cxn modelId="{5417689A-2206-7247-B5E3-8B254C1013AF}" type="presParOf" srcId="{7FBF5C87-B016-D34C-A2F3-04754026BE98}" destId="{0647304B-B24E-AB48-BA4A-AF4F7FF38D8B}" srcOrd="4" destOrd="0" presId="urn:microsoft.com/office/officeart/2005/8/layout/hProcess3"/>
    <dgm:cxn modelId="{DB9C6B08-C9D1-0C4F-9301-355550C94EC5}" type="presParOf" srcId="{7FBF5C87-B016-D34C-A2F3-04754026BE98}" destId="{4C75D0FF-AF05-B74F-9F4D-778EAF4A4015}" srcOrd="5" destOrd="0" presId="urn:microsoft.com/office/officeart/2005/8/layout/hProcess3"/>
    <dgm:cxn modelId="{A63ACFDA-9ED1-5946-B8DD-13D54F065BEE}" type="presParOf" srcId="{4C75D0FF-AF05-B74F-9F4D-778EAF4A4015}" destId="{FD1FA495-8D7B-3E44-96D4-ECC97CA4E771}" srcOrd="0" destOrd="0" presId="urn:microsoft.com/office/officeart/2005/8/layout/hProcess3"/>
    <dgm:cxn modelId="{A1B81710-47CB-754C-86E9-3FA5EED21D45}" type="presParOf" srcId="{4C75D0FF-AF05-B74F-9F4D-778EAF4A4015}" destId="{5C3C808A-047F-9242-8F80-B05E1F1E71B7}" srcOrd="1" destOrd="0" presId="urn:microsoft.com/office/officeart/2005/8/layout/hProcess3"/>
    <dgm:cxn modelId="{8A266C66-33C6-7340-80E2-87F832012FB3}" type="presParOf" srcId="{4C75D0FF-AF05-B74F-9F4D-778EAF4A4015}" destId="{128B9CA7-5888-7349-9018-409EEE2A6D50}" srcOrd="2" destOrd="0" presId="urn:microsoft.com/office/officeart/2005/8/layout/hProcess3"/>
    <dgm:cxn modelId="{38303718-11EF-614D-877F-61D067DE40B7}" type="presParOf" srcId="{4C75D0FF-AF05-B74F-9F4D-778EAF4A4015}" destId="{0905FEB2-95A3-3D43-BC94-FDC73B679C1B}" srcOrd="3" destOrd="0" presId="urn:microsoft.com/office/officeart/2005/8/layout/hProcess3"/>
    <dgm:cxn modelId="{9D643C17-8486-114C-91B8-C228AF4B2C88}" type="presParOf" srcId="{7FBF5C87-B016-D34C-A2F3-04754026BE98}" destId="{CBA52CD5-C09D-8F40-A86C-9F965C77CACA}" srcOrd="6" destOrd="0" presId="urn:microsoft.com/office/officeart/2005/8/layout/hProcess3"/>
    <dgm:cxn modelId="{3A8F8347-87BD-084C-8C7B-9F91ED096FB7}" type="presParOf" srcId="{7FBF5C87-B016-D34C-A2F3-04754026BE98}" destId="{079071C5-A2E2-C54F-92BF-888C0249738B}" srcOrd="7" destOrd="0" presId="urn:microsoft.com/office/officeart/2005/8/layout/hProcess3"/>
    <dgm:cxn modelId="{32BC007A-E0CD-A146-8011-A356F0B2B873}" type="presParOf" srcId="{7FBF5C87-B016-D34C-A2F3-04754026BE98}" destId="{0D45D2D9-A9E5-5D48-9820-CA6EF82872E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5D2D9-A9E5-5D48-9820-CA6EF82872E9}">
      <dsp:nvSpPr>
        <dsp:cNvPr id="0" name=""/>
        <dsp:cNvSpPr/>
      </dsp:nvSpPr>
      <dsp:spPr>
        <a:xfrm>
          <a:off x="0" y="50772"/>
          <a:ext cx="2598494" cy="504000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alpha val="90000"/>
                <a:hueOff val="0"/>
                <a:satOff val="0"/>
                <a:lumOff val="0"/>
                <a:alphaOff val="0"/>
                <a:shade val="20000"/>
                <a:satMod val="130000"/>
              </a:schemeClr>
              <a:schemeClr val="accent5">
                <a:alpha val="90000"/>
                <a:hueOff val="0"/>
                <a:satOff val="0"/>
                <a:lumOff val="0"/>
                <a:alphaOff val="0"/>
                <a:tint val="80000"/>
                <a:satMod val="15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50800" dist="25400" dir="6600000" sx="102000" sy="102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C808A-047F-9242-8F80-B05E1F1E71B7}">
      <dsp:nvSpPr>
        <dsp:cNvPr id="0" name=""/>
        <dsp:cNvSpPr/>
      </dsp:nvSpPr>
      <dsp:spPr>
        <a:xfrm>
          <a:off x="1797489" y="151386"/>
          <a:ext cx="662311" cy="2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1797489" y="151386"/>
        <a:ext cx="662311" cy="252000"/>
      </dsp:txXfrm>
    </dsp:sp>
    <dsp:sp modelId="{4594A423-921C-8447-9F18-A69419744B27}">
      <dsp:nvSpPr>
        <dsp:cNvPr id="0" name=""/>
        <dsp:cNvSpPr/>
      </dsp:nvSpPr>
      <dsp:spPr>
        <a:xfrm>
          <a:off x="936782" y="302772"/>
          <a:ext cx="662311" cy="2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936782" y="302772"/>
        <a:ext cx="662311" cy="252000"/>
      </dsp:txXfrm>
    </dsp:sp>
    <dsp:sp modelId="{AB91BFDB-90B8-3248-A60B-9BC20C0C4679}">
      <dsp:nvSpPr>
        <dsp:cNvPr id="0" name=""/>
        <dsp:cNvSpPr/>
      </dsp:nvSpPr>
      <dsp:spPr>
        <a:xfrm>
          <a:off x="207942" y="151386"/>
          <a:ext cx="662311" cy="2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0" bIns="7112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207942" y="151386"/>
        <a:ext cx="662311" cy="25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0FBA7-D177-47E7-8004-058DA4FA288C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331F7-1F4A-454A-81C4-06235C3E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96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88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5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5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27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6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4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1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Giuliana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5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6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Giuliana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1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9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Giuliana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8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5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8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5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96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06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16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7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4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0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31F7-1F4A-454A-81C4-06235C3E92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A4F4D6F-4E30-8844-9E29-7EDAAB101B17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DE416FE-C5A0-954D-A5D5-53CB3CC2DB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xt-to-speech.imtranslator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ts.imtranslator.net/KABw" TargetMode="External"/><Relationship Id="rId4" Type="http://schemas.openxmlformats.org/officeDocument/2006/relationships/hyperlink" Target="http://tts.imtranslator.net/KA4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quizlet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sbar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google.com/ServiceLogin?service=writely&amp;passive=1209600&amp;continue=https://docs.google.com/?hl=en&amp;tab=wo&amp;followup=https://docs.google.com/?hl=en&amp;tab=wo&amp;ltmpl=homepage&amp;hl=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.kaywa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tools.net/Q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bdoc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ricstrain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yricstraining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ast-o-matic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smith.com/jing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mzar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wpure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tubechop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emind101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el.ly/frontpag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stanley@roanoke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0.png"/><Relationship Id="rId4" Type="http://schemas.openxmlformats.org/officeDocument/2006/relationships/hyperlink" Target="mailto:chapman@roanok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guage-exchange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anguageexchange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aredtal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ream.t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todaysmee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Integrating Web 2.0 </a:t>
            </a:r>
            <a:r>
              <a:rPr lang="en-US" dirty="0" smtClean="0">
                <a:latin typeface="Garamond"/>
                <a:cs typeface="Garamond"/>
              </a:rPr>
              <a:t>Tools </a:t>
            </a:r>
            <a:r>
              <a:rPr lang="en-US" dirty="0">
                <a:latin typeface="Garamond"/>
                <a:cs typeface="Garamond"/>
              </a:rPr>
              <a:t>I</a:t>
            </a:r>
            <a:r>
              <a:rPr lang="en-US" dirty="0" smtClean="0">
                <a:latin typeface="Garamond"/>
                <a:cs typeface="Garamond"/>
              </a:rPr>
              <a:t>n The </a:t>
            </a:r>
            <a:r>
              <a:rPr lang="en-US" dirty="0">
                <a:latin typeface="Garamond"/>
                <a:cs typeface="Garamond"/>
              </a:rPr>
              <a:t>World Language </a:t>
            </a:r>
            <a:r>
              <a:rPr lang="en-US" dirty="0" smtClean="0">
                <a:latin typeface="Garamond"/>
                <a:cs typeface="Garamond"/>
              </a:rPr>
              <a:t>Classroom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599"/>
            <a:ext cx="8001000" cy="1886441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By: Christine S. Stanley and Giuliana F. Chapman</a:t>
            </a:r>
          </a:p>
          <a:p>
            <a:r>
              <a:rPr lang="en-US" dirty="0" smtClean="0">
                <a:latin typeface="Garamond"/>
                <a:cs typeface="Garamond"/>
              </a:rPr>
              <a:t>April 21, 2012</a:t>
            </a: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Session 79</a:t>
            </a:r>
          </a:p>
          <a:p>
            <a:r>
              <a:rPr lang="en-US" dirty="0" smtClean="0">
                <a:latin typeface="Garamond"/>
                <a:cs typeface="Garamond"/>
              </a:rPr>
              <a:t>1:00 – 2:00 PM  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 descr="Roanoke Colle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35" y="5151617"/>
            <a:ext cx="2032565" cy="13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</a:rPr>
              <a:t>TodaysMeet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8" y="2359101"/>
            <a:ext cx="8572500" cy="3831973"/>
          </a:xfrm>
        </p:spPr>
      </p:pic>
    </p:spTree>
    <p:extLst>
      <p:ext uri="{BB962C8B-B14F-4D97-AF65-F5344CB8AC3E}">
        <p14:creationId xmlns:p14="http://schemas.microsoft.com/office/powerpoint/2010/main" val="1021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Text to Speech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920240"/>
            <a:ext cx="8595360" cy="49377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Garamond"/>
                <a:cs typeface="Garamond"/>
                <a:hlinkClick r:id="rId3"/>
              </a:rPr>
              <a:t>Text to Speech</a:t>
            </a:r>
            <a:endParaRPr lang="en-US" sz="3200" dirty="0" smtClean="0">
              <a:latin typeface="Garamond"/>
              <a:cs typeface="Garamond"/>
            </a:endParaRPr>
          </a:p>
          <a:p>
            <a:pPr marL="342900" indent="-342900"/>
            <a:r>
              <a:rPr lang="en-US" sz="3200" dirty="0" smtClean="0">
                <a:latin typeface="Garamond"/>
                <a:cs typeface="Garamond"/>
              </a:rPr>
              <a:t>This language portal can “read” text that has been added in the target </a:t>
            </a:r>
            <a:r>
              <a:rPr lang="en-US" sz="3200" dirty="0">
                <a:latin typeface="Garamond"/>
                <a:cs typeface="Garamond"/>
              </a:rPr>
              <a:t>language. </a:t>
            </a:r>
            <a:endParaRPr lang="en-US" sz="3200" dirty="0" smtClean="0">
              <a:latin typeface="Garamond"/>
              <a:cs typeface="Garamond"/>
            </a:endParaRPr>
          </a:p>
          <a:p>
            <a:pPr marL="800100" lvl="1" indent="-342900"/>
            <a:r>
              <a:rPr lang="en-US" sz="3200" dirty="0" smtClean="0">
                <a:latin typeface="Garamond"/>
                <a:cs typeface="Garamond"/>
                <a:hlinkClick r:id="rId4"/>
              </a:rPr>
              <a:t>Example in Italian     </a:t>
            </a:r>
            <a:endParaRPr lang="en-US" sz="3200" dirty="0" smtClean="0">
              <a:latin typeface="Garamond"/>
              <a:cs typeface="Garamond"/>
            </a:endParaRPr>
          </a:p>
          <a:p>
            <a:pPr marL="800100" lvl="1" indent="-342900"/>
            <a:r>
              <a:rPr lang="en-US" sz="3200" dirty="0" smtClean="0">
                <a:latin typeface="Garamond"/>
                <a:cs typeface="Garamond"/>
                <a:hlinkClick r:id="rId5"/>
              </a:rPr>
              <a:t>Example in French</a:t>
            </a:r>
            <a:endParaRPr lang="en-US" sz="3200" dirty="0" smtClean="0">
              <a:latin typeface="Garamond"/>
              <a:cs typeface="Garamond"/>
            </a:endParaRPr>
          </a:p>
          <a:p>
            <a:pPr marL="342900" indent="-342900"/>
            <a:r>
              <a:rPr lang="en-US" sz="3200" dirty="0" smtClean="0">
                <a:latin typeface="Garamond"/>
                <a:cs typeface="Garamond"/>
              </a:rPr>
              <a:t>Students can replay the file to practice their pronunciation or to “check” a paper by listening for errors that they miss in written text</a:t>
            </a:r>
            <a:r>
              <a:rPr lang="en-US" dirty="0" smtClean="0">
                <a:latin typeface="Garamond"/>
                <a:cs typeface="Garamond"/>
              </a:rPr>
              <a:t>.</a:t>
            </a: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502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Vocabulary Builder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911638"/>
            <a:ext cx="8595360" cy="432457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3" action="ppaction://hlinkfile"/>
              </a:rPr>
              <a:t>Quizlet</a:t>
            </a:r>
            <a:r>
              <a:rPr lang="en-US" dirty="0" smtClean="0">
                <a:latin typeface="Garamond"/>
                <a:cs typeface="Garamond"/>
              </a:rPr>
              <a:t> (Online Flashcards with Sound Files)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8" name="Picture 7" descr="Screen Shot 2011-09-22 at 1.24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1" y="2935335"/>
            <a:ext cx="5614357" cy="23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Making an App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3"/>
              </a:rPr>
              <a:t>AppsBar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This program will allow you to make your own apps for free in less than 30 minutes.  </a:t>
            </a:r>
            <a:r>
              <a:rPr lang="en-US" dirty="0" err="1" smtClean="0">
                <a:latin typeface="Garamond"/>
                <a:cs typeface="Garamond"/>
              </a:rPr>
              <a:t>AppsBar</a:t>
            </a:r>
            <a:r>
              <a:rPr lang="en-US" dirty="0" smtClean="0">
                <a:latin typeface="Garamond"/>
                <a:cs typeface="Garamond"/>
              </a:rPr>
              <a:t> will also publish your app in the </a:t>
            </a:r>
            <a:r>
              <a:rPr lang="en-US" dirty="0" err="1" smtClean="0">
                <a:latin typeface="Garamond"/>
                <a:cs typeface="Garamond"/>
              </a:rPr>
              <a:t>Adroid</a:t>
            </a:r>
            <a:r>
              <a:rPr lang="en-US" dirty="0" smtClean="0">
                <a:latin typeface="Garamond"/>
                <a:cs typeface="Garamond"/>
              </a:rPr>
              <a:t> Market and in i</a:t>
            </a:r>
            <a:r>
              <a:rPr lang="en-US" dirty="0">
                <a:latin typeface="Garamond"/>
                <a:cs typeface="Garamond"/>
              </a:rPr>
              <a:t>T</a:t>
            </a:r>
            <a:r>
              <a:rPr lang="en-US" dirty="0" smtClean="0">
                <a:latin typeface="Garamond"/>
                <a:cs typeface="Garamond"/>
              </a:rPr>
              <a:t>unes.  No language programming is required to use this site.</a:t>
            </a:r>
          </a:p>
          <a:p>
            <a:endParaRPr lang="en-US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 descr="Screen Shot 2012-03-09 at 8.43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21" y="3670975"/>
            <a:ext cx="6938361" cy="29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Apps Bar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1" y="1904999"/>
            <a:ext cx="7879888" cy="4604857"/>
          </a:xfrm>
        </p:spPr>
      </p:pic>
    </p:spTree>
    <p:extLst>
      <p:ext uri="{BB962C8B-B14F-4D97-AF65-F5344CB8AC3E}">
        <p14:creationId xmlns:p14="http://schemas.microsoft.com/office/powerpoint/2010/main" val="37011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Apps Bar 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75" y="1905000"/>
            <a:ext cx="4546833" cy="4114800"/>
          </a:xfrm>
        </p:spPr>
      </p:pic>
    </p:spTree>
    <p:extLst>
      <p:ext uri="{BB962C8B-B14F-4D97-AF65-F5344CB8AC3E}">
        <p14:creationId xmlns:p14="http://schemas.microsoft.com/office/powerpoint/2010/main" val="40222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778774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Google Docs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920240"/>
            <a:ext cx="4996666" cy="49377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aramond"/>
                <a:cs typeface="Garamond"/>
              </a:rPr>
              <a:t>To make forms that can be used as sign up sheets for special events</a:t>
            </a:r>
          </a:p>
          <a:p>
            <a:r>
              <a:rPr lang="en-US" dirty="0" smtClean="0">
                <a:latin typeface="Garamond"/>
                <a:cs typeface="Garamond"/>
              </a:rPr>
              <a:t>Create an Account, Click on the Documents tool, Choose the option to create a Form</a:t>
            </a:r>
          </a:p>
          <a:p>
            <a:r>
              <a:rPr lang="en-US" dirty="0" smtClean="0">
                <a:latin typeface="Garamond"/>
                <a:cs typeface="Garamond"/>
              </a:rPr>
              <a:t>Insert a title, add any questions you want or need</a:t>
            </a:r>
          </a:p>
          <a:p>
            <a:r>
              <a:rPr lang="en-US" dirty="0" smtClean="0">
                <a:latin typeface="Garamond"/>
                <a:cs typeface="Garamond"/>
              </a:rPr>
              <a:t>Can change the theme to suit your needs</a:t>
            </a:r>
          </a:p>
          <a:p>
            <a:r>
              <a:rPr lang="en-US" dirty="0" smtClean="0">
                <a:latin typeface="Garamond"/>
                <a:cs typeface="Garamond"/>
                <a:hlinkClick r:id="rId3"/>
              </a:rPr>
              <a:t>Google Documents Editor</a:t>
            </a: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1-09-22 at 12.40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36" y="3926750"/>
            <a:ext cx="3097863" cy="2626449"/>
          </a:xfrm>
          <a:prstGeom prst="rect">
            <a:avLst/>
          </a:prstGeom>
        </p:spPr>
      </p:pic>
      <p:pic>
        <p:nvPicPr>
          <p:cNvPr id="7" name="Picture 6" descr="Screen Shot 2011-09-22 at 12.44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36" y="1920240"/>
            <a:ext cx="3054419" cy="19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</a:rPr>
              <a:t>Qr</a:t>
            </a:r>
            <a:r>
              <a:rPr lang="en-US" dirty="0" smtClean="0">
                <a:latin typeface="Garamond"/>
                <a:cs typeface="Garamond"/>
              </a:rPr>
              <a:t> Codes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7582599" cy="3564623"/>
          </a:xfrm>
        </p:spPr>
        <p:txBody>
          <a:bodyPr/>
          <a:lstStyle/>
          <a:p>
            <a:r>
              <a:rPr lang="en-US" dirty="0" err="1" smtClean="0">
                <a:latin typeface="Garamond"/>
                <a:cs typeface="Garamond"/>
                <a:hlinkClick r:id="rId3"/>
              </a:rPr>
              <a:t>Kaywa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7" y="2374084"/>
            <a:ext cx="6090408" cy="2466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35" y="4488065"/>
            <a:ext cx="2303710" cy="22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How can you use </a:t>
            </a:r>
            <a:r>
              <a:rPr lang="en-US" dirty="0" err="1" smtClean="0">
                <a:latin typeface="Garamond"/>
                <a:cs typeface="Garamond"/>
              </a:rPr>
              <a:t>Qr</a:t>
            </a:r>
            <a:r>
              <a:rPr lang="en-US" dirty="0" smtClean="0">
                <a:latin typeface="Garamond"/>
                <a:cs typeface="Garamond"/>
              </a:rPr>
              <a:t> Codes?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800" dirty="0" smtClean="0">
                <a:latin typeface="Garamond"/>
                <a:cs typeface="Garamond"/>
              </a:rPr>
              <a:t>Add multimedia content to hard copy pages (Tutorials, Websites, Solutions, Audio / Video Files, Contact Information, etc…)</a:t>
            </a:r>
          </a:p>
          <a:p>
            <a:r>
              <a:rPr lang="en-US" sz="3800" dirty="0" smtClean="0">
                <a:latin typeface="Garamond"/>
                <a:cs typeface="Garamond"/>
              </a:rPr>
              <a:t>Scavenger hunts using </a:t>
            </a:r>
            <a:r>
              <a:rPr lang="en-US" sz="3800" dirty="0" err="1" smtClean="0">
                <a:latin typeface="Garamond"/>
                <a:cs typeface="Garamond"/>
                <a:hlinkClick r:id="rId3"/>
              </a:rPr>
              <a:t>Qr</a:t>
            </a:r>
            <a:r>
              <a:rPr lang="en-US" sz="3800" dirty="0" smtClean="0">
                <a:latin typeface="Garamond"/>
                <a:cs typeface="Garamond"/>
                <a:hlinkClick r:id="rId3"/>
              </a:rPr>
              <a:t> Treasure Hunt Generator</a:t>
            </a:r>
            <a:endParaRPr lang="en-US" sz="3800" dirty="0" smtClean="0">
              <a:latin typeface="Garamond"/>
              <a:cs typeface="Garamond"/>
            </a:endParaRPr>
          </a:p>
          <a:p>
            <a:r>
              <a:rPr lang="en-US" sz="3800" dirty="0" smtClean="0">
                <a:latin typeface="Garamond"/>
                <a:cs typeface="Garamond"/>
              </a:rPr>
              <a:t>Voting or Polls (asking questions using </a:t>
            </a:r>
            <a:r>
              <a:rPr lang="en-US" sz="3800" dirty="0" smtClean="0">
                <a:latin typeface="Garamond"/>
                <a:cs typeface="Garamond"/>
                <a:hlinkClick r:id="rId4"/>
              </a:rPr>
              <a:t>Webdoc.com</a:t>
            </a:r>
            <a:r>
              <a:rPr lang="en-US" sz="3800" dirty="0" smtClean="0">
                <a:latin typeface="Garamond"/>
                <a:cs typeface="Garamond"/>
              </a:rPr>
              <a:t>)</a:t>
            </a:r>
          </a:p>
          <a:p>
            <a:r>
              <a:rPr lang="en-US" sz="3800" dirty="0" smtClean="0">
                <a:latin typeface="Garamond"/>
                <a:cs typeface="Garamond"/>
              </a:rPr>
              <a:t>Digital Story Telling (place codes around campus or on pictures around the classroom; integrate with </a:t>
            </a:r>
            <a:r>
              <a:rPr lang="en-US" sz="3800" dirty="0" err="1" smtClean="0">
                <a:latin typeface="Garamond"/>
                <a:cs typeface="Garamond"/>
              </a:rPr>
              <a:t>realia</a:t>
            </a:r>
            <a:r>
              <a:rPr lang="en-US" sz="3800" dirty="0" smtClean="0">
                <a:latin typeface="Garamond"/>
                <a:cs typeface="Garamond"/>
              </a:rPr>
              <a:t>)</a:t>
            </a:r>
            <a:endParaRPr lang="en-US" sz="3800" dirty="0">
              <a:latin typeface="Garamond"/>
              <a:cs typeface="Garamond"/>
            </a:endParaRPr>
          </a:p>
          <a:p>
            <a:r>
              <a:rPr lang="en-US" sz="3800" dirty="0" smtClean="0">
                <a:latin typeface="Garamond"/>
                <a:cs typeface="Garamond"/>
              </a:rPr>
              <a:t>Information Gap Activities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</a:rPr>
              <a:t>Qr</a:t>
            </a:r>
            <a:r>
              <a:rPr lang="en-US" dirty="0" smtClean="0">
                <a:latin typeface="Garamond"/>
                <a:cs typeface="Garamond"/>
              </a:rPr>
              <a:t> Codes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Book Reviews</a:t>
            </a:r>
          </a:p>
          <a:p>
            <a:r>
              <a:rPr lang="en-US" sz="3200" dirty="0" smtClean="0">
                <a:latin typeface="Garamond"/>
                <a:cs typeface="Garamond"/>
              </a:rPr>
              <a:t>Creating Mnemonics (by students)</a:t>
            </a:r>
          </a:p>
          <a:p>
            <a:r>
              <a:rPr lang="en-US" sz="3200" dirty="0" smtClean="0">
                <a:latin typeface="Garamond"/>
                <a:cs typeface="Garamond"/>
              </a:rPr>
              <a:t>School Tours (Review directions and commands)</a:t>
            </a:r>
          </a:p>
          <a:p>
            <a:r>
              <a:rPr lang="en-US" sz="3200" dirty="0" smtClean="0">
                <a:latin typeface="Garamond"/>
                <a:cs typeface="Garamond"/>
              </a:rPr>
              <a:t>Students </a:t>
            </a:r>
            <a:r>
              <a:rPr lang="en-US" sz="3200" dirty="0">
                <a:latin typeface="Garamond"/>
                <a:cs typeface="Garamond"/>
              </a:rPr>
              <a:t>can create content </a:t>
            </a:r>
          </a:p>
          <a:p>
            <a:r>
              <a:rPr lang="en-US" sz="3200" dirty="0">
                <a:latin typeface="Garamond"/>
                <a:cs typeface="Garamond"/>
              </a:rPr>
              <a:t>Class </a:t>
            </a:r>
            <a:r>
              <a:rPr lang="en-US" sz="3200" dirty="0" smtClean="0">
                <a:latin typeface="Garamond"/>
                <a:cs typeface="Garamond"/>
              </a:rPr>
              <a:t>Announcements or Quick Warm-ups</a:t>
            </a:r>
            <a:endParaRPr lang="en-US" sz="32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Our Students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Content Placeholder 4" descr="Screen Shot 2012-04-10 at 7.15.3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65" r="-18781"/>
          <a:stretch/>
        </p:blipFill>
        <p:spPr>
          <a:xfrm>
            <a:off x="311441" y="1709387"/>
            <a:ext cx="8001000" cy="4260850"/>
          </a:xfrm>
        </p:spPr>
      </p:pic>
    </p:spTree>
    <p:extLst>
      <p:ext uri="{BB962C8B-B14F-4D97-AF65-F5344CB8AC3E}">
        <p14:creationId xmlns:p14="http://schemas.microsoft.com/office/powerpoint/2010/main" val="11438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  <a:hlinkClick r:id="rId3"/>
              </a:rPr>
              <a:t>Lyrics Training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952600"/>
            <a:ext cx="8595360" cy="428360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Easy and fun method to learn a foreign language through music.</a:t>
            </a:r>
          </a:p>
          <a:p>
            <a:r>
              <a:rPr lang="en-US" dirty="0" smtClean="0">
                <a:latin typeface="Garamond"/>
                <a:cs typeface="Garamond"/>
              </a:rPr>
              <a:t>Game like scenario to fill in the lyrics to popular music videos.</a:t>
            </a:r>
          </a:p>
          <a:p>
            <a:r>
              <a:rPr lang="en-US" dirty="0" smtClean="0">
                <a:latin typeface="Garamond"/>
                <a:cs typeface="Garamond"/>
              </a:rPr>
              <a:t>Different levels easy, medium, hard.  (See examples)</a:t>
            </a:r>
          </a:p>
          <a:p>
            <a:r>
              <a:rPr lang="en-US" dirty="0" smtClean="0">
                <a:latin typeface="Garamond"/>
                <a:cs typeface="Garamond"/>
              </a:rPr>
              <a:t>Different languages including Italian, German, English, Spanish, French etc…</a:t>
            </a:r>
          </a:p>
          <a:p>
            <a:r>
              <a:rPr lang="en-US" dirty="0" smtClean="0">
                <a:latin typeface="Garamond"/>
                <a:cs typeface="Garamond"/>
              </a:rPr>
              <a:t>Program can also translate songs (using Google Translate) as you hear them.    </a:t>
            </a:r>
            <a:endParaRPr lang="en-US" dirty="0" smtClean="0">
              <a:latin typeface="Garamond"/>
              <a:cs typeface="Garamond"/>
              <a:hlinkClick r:id="rId4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150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Karaoke Mode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Levels of Lyrics Training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Levels of Lyrics Training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Tools for Screen Captures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Garamond"/>
                <a:cs typeface="Garamond"/>
              </a:rPr>
              <a:t>Need to make a short video capturing a computer’s screen?</a:t>
            </a:r>
          </a:p>
          <a:p>
            <a:pPr marL="0" indent="0">
              <a:buNone/>
            </a:pPr>
            <a:r>
              <a:rPr lang="en-US" sz="3200" dirty="0" smtClean="0">
                <a:latin typeface="Garamond"/>
                <a:cs typeface="Garamond"/>
              </a:rPr>
              <a:t>Try these tools for simple screen recording:</a:t>
            </a:r>
          </a:p>
          <a:p>
            <a:r>
              <a:rPr lang="en-US" sz="3200" dirty="0" smtClean="0">
                <a:latin typeface="Garamond"/>
                <a:cs typeface="Garamond"/>
                <a:hlinkClick r:id="rId3"/>
              </a:rPr>
              <a:t>Screen Cast O </a:t>
            </a:r>
            <a:r>
              <a:rPr lang="en-US" sz="3200" dirty="0" err="1" smtClean="0">
                <a:latin typeface="Garamond"/>
                <a:cs typeface="Garamond"/>
                <a:hlinkClick r:id="rId3"/>
              </a:rPr>
              <a:t>Matic</a:t>
            </a:r>
            <a:r>
              <a:rPr lang="en-US" sz="3200" dirty="0" smtClean="0">
                <a:latin typeface="Garamond"/>
                <a:cs typeface="Garamond"/>
              </a:rPr>
              <a:t> 15 minutes free; 60 minutes $12 (Pro version)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 smtClean="0">
                <a:latin typeface="Garamond"/>
                <a:cs typeface="Garamond"/>
                <a:hlinkClick r:id="rId4"/>
              </a:rPr>
              <a:t>JING</a:t>
            </a:r>
            <a:r>
              <a:rPr lang="en-US" sz="3200" dirty="0" smtClean="0">
                <a:latin typeface="Garamond"/>
                <a:cs typeface="Garamond"/>
              </a:rPr>
              <a:t> 5 minutes free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aramond"/>
                <a:cs typeface="Garamond"/>
              </a:rPr>
              <a:t>Ideas for Using Screen Captures</a:t>
            </a:r>
            <a:endParaRPr lang="en-US" sz="48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318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Students can make a weekly announcement or report about what they have learned or will be learning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Students can explain grammatical concepts presented in class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Have students capture information for their digital portfolio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latin typeface="Garamond"/>
                <a:cs typeface="Garamond"/>
              </a:rPr>
              <a:t>Students can record questions about homework or technological issues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80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File Conversion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  <a:hlinkClick r:id="rId3"/>
              </a:rPr>
              <a:t>Zamzar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800" dirty="0" smtClean="0">
                <a:latin typeface="Garamond"/>
                <a:cs typeface="Garamond"/>
              </a:rPr>
              <a:t>Download videos and files and convert them online without downloading any software.  </a:t>
            </a:r>
            <a:r>
              <a:rPr lang="en-US" dirty="0" smtClean="0">
                <a:latin typeface="Garamond"/>
                <a:cs typeface="Garamond"/>
              </a:rPr>
              <a:t/>
            </a:r>
            <a:br>
              <a:rPr lang="en-US" dirty="0" smtClean="0">
                <a:latin typeface="Garamond"/>
                <a:cs typeface="Garamond"/>
              </a:rPr>
            </a:b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 descr="Screen Shot 2012-02-28 at 6.5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615267"/>
            <a:ext cx="8001000" cy="24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Videos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  <a:hlinkClick r:id="rId3"/>
              </a:rPr>
              <a:t>ViewPure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  <a:hlinkClick r:id="rId4"/>
              </a:rPr>
              <a:t>TubeChop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Only use what you need from a video.  Use YouTube videos without seeing the comments and advertisements.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 descr="Screen Shot 2012-02-28 at 7.08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3" y="3961532"/>
            <a:ext cx="6368862" cy="27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Garamond"/>
                <a:cs typeface="Garamond"/>
              </a:rPr>
              <a:t>I</a:t>
            </a:r>
            <a:r>
              <a:rPr lang="en-US" i="1" dirty="0" smtClean="0">
                <a:latin typeface="Garamond"/>
                <a:cs typeface="Garamond"/>
              </a:rPr>
              <a:t>l </a:t>
            </a:r>
            <a:r>
              <a:rPr lang="en-US" i="1" dirty="0" err="1">
                <a:latin typeface="Garamond"/>
                <a:cs typeface="Garamond"/>
              </a:rPr>
              <a:t>p</a:t>
            </a:r>
            <a:r>
              <a:rPr lang="en-US" i="1" dirty="0" err="1" smtClean="0">
                <a:latin typeface="Garamond"/>
                <a:cs typeface="Garamond"/>
              </a:rPr>
              <a:t>ostino</a:t>
            </a:r>
            <a:r>
              <a:rPr lang="en-US" i="1" dirty="0" smtClean="0">
                <a:latin typeface="Garamond"/>
                <a:cs typeface="Garamond"/>
              </a:rPr>
              <a:t> </a:t>
            </a:r>
            <a:r>
              <a:rPr lang="en-US" dirty="0">
                <a:latin typeface="Garamond"/>
                <a:cs typeface="Garamond"/>
              </a:rPr>
              <a:t>- Massimo </a:t>
            </a:r>
            <a:r>
              <a:rPr lang="en-US" dirty="0" err="1">
                <a:latin typeface="Garamond"/>
                <a:cs typeface="Garamond"/>
              </a:rPr>
              <a:t>Troisi</a:t>
            </a:r>
            <a:r>
              <a:rPr lang="en-US" dirty="0">
                <a:latin typeface="Garamond"/>
                <a:cs typeface="Garamond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Voice Recorder Activity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Students use voice recorder App on cell phone</a:t>
            </a:r>
          </a:p>
          <a:p>
            <a:r>
              <a:rPr lang="en-US" dirty="0" smtClean="0">
                <a:latin typeface="Garamond"/>
                <a:cs typeface="Garamond"/>
              </a:rPr>
              <a:t>Make short recordings outside of class (5 seconds)</a:t>
            </a:r>
          </a:p>
          <a:p>
            <a:r>
              <a:rPr lang="en-US" dirty="0" smtClean="0">
                <a:latin typeface="Garamond"/>
                <a:cs typeface="Garamond"/>
              </a:rPr>
              <a:t>Record “sounds of the day,” “sounds of campus,”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69" y="3751057"/>
            <a:ext cx="2897243" cy="302724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3072854"/>
              </p:ext>
            </p:extLst>
          </p:nvPr>
        </p:nvGraphicFramePr>
        <p:xfrm>
          <a:off x="189778" y="5182735"/>
          <a:ext cx="2598494" cy="55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08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9" y="1905000"/>
            <a:ext cx="7405321" cy="4114800"/>
          </a:xfrm>
        </p:spPr>
      </p:pic>
    </p:spTree>
    <p:extLst>
      <p:ext uri="{BB962C8B-B14F-4D97-AF65-F5344CB8AC3E}">
        <p14:creationId xmlns:p14="http://schemas.microsoft.com/office/powerpoint/2010/main" val="24267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Voice Recorder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Garamond"/>
                <a:cs typeface="Garamond"/>
              </a:rPr>
              <a:t>Present in class the name of the sound (demonstrative adjectives, possessive adjectives, adjectives in general)</a:t>
            </a:r>
          </a:p>
          <a:p>
            <a:r>
              <a:rPr lang="en-US" sz="3200" dirty="0">
                <a:latin typeface="Garamond"/>
                <a:cs typeface="Garamond"/>
              </a:rPr>
              <a:t>More advanced students can explain significance</a:t>
            </a:r>
          </a:p>
          <a:p>
            <a:r>
              <a:rPr lang="en-US" sz="3200" dirty="0">
                <a:latin typeface="Garamond"/>
                <a:cs typeface="Garamond"/>
              </a:rPr>
              <a:t>Variation: play guessing game with students (irregular verbs, e.g. </a:t>
            </a:r>
            <a:r>
              <a:rPr lang="en-US" sz="3200" dirty="0" err="1">
                <a:latin typeface="Garamond"/>
                <a:cs typeface="Garamond"/>
              </a:rPr>
              <a:t>oír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Cellphones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Garamond"/>
                <a:cs typeface="Garamond"/>
                <a:hlinkClick r:id="rId3"/>
              </a:rPr>
              <a:t>Remind101</a:t>
            </a:r>
            <a:endParaRPr lang="en-US" sz="3200" dirty="0" smtClean="0">
              <a:latin typeface="Garamond"/>
              <a:cs typeface="Garamond"/>
            </a:endParaRPr>
          </a:p>
          <a:p>
            <a:r>
              <a:rPr lang="en-US" sz="3600" dirty="0" smtClean="0">
                <a:latin typeface="Garamond"/>
                <a:cs typeface="Garamond"/>
              </a:rPr>
              <a:t>This is a free service for teachers. Teachers can set up a maximum of 10 classes.  Students (and parents) self-enroll into the class online. Texts can be sent to the entire class.  Students will not have access your personal cellphone number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061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968964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Try it now…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Content Placeholder 3" descr="Screen Shot 2012-03-09 at 7.31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4" b="11684"/>
          <a:stretch>
            <a:fillRect/>
          </a:stretch>
        </p:blipFill>
        <p:spPr>
          <a:xfrm>
            <a:off x="571500" y="1243602"/>
            <a:ext cx="8000999" cy="5435667"/>
          </a:xfrm>
        </p:spPr>
      </p:pic>
    </p:spTree>
    <p:extLst>
      <p:ext uri="{BB962C8B-B14F-4D97-AF65-F5344CB8AC3E}">
        <p14:creationId xmlns:p14="http://schemas.microsoft.com/office/powerpoint/2010/main" val="22933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“I </a:t>
            </a:r>
            <a:r>
              <a:rPr lang="en-US" sz="2800" i="1" dirty="0"/>
              <a:t>think that Remind101 is very useful for college students. On more than one occasion, this program has helped remind me of an assignment/test that I had completely forgot about. I believe that only positive things would result from more widespread usage of Remind101 on college and </a:t>
            </a:r>
            <a:r>
              <a:rPr lang="en-US" sz="2800" i="1" dirty="0" smtClean="0"/>
              <a:t>high school </a:t>
            </a:r>
            <a:r>
              <a:rPr lang="en-US" sz="2800" i="1" dirty="0"/>
              <a:t>campuses</a:t>
            </a:r>
            <a:r>
              <a:rPr lang="en-US" sz="2800" i="1" dirty="0" smtClean="0"/>
              <a:t>.”</a:t>
            </a:r>
          </a:p>
          <a:p>
            <a:pPr marL="3657600" lvl="8" indent="0">
              <a:buNone/>
            </a:pPr>
            <a:r>
              <a:rPr lang="en-US" i="1" dirty="0" smtClean="0"/>
              <a:t>Zack </a:t>
            </a:r>
            <a:r>
              <a:rPr lang="en-US" i="1" dirty="0" err="1" smtClean="0"/>
              <a:t>Lukado</a:t>
            </a:r>
            <a:r>
              <a:rPr lang="en-US" i="1" dirty="0" smtClean="0"/>
              <a:t>- Roanoke College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Cellphones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  <a:hlinkClick r:id="rId3"/>
              </a:rPr>
              <a:t>Celly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Text and polling (use like Clickers)</a:t>
            </a:r>
          </a:p>
          <a:p>
            <a:r>
              <a:rPr lang="en-US" dirty="0" smtClean="0">
                <a:latin typeface="Garamond"/>
                <a:cs typeface="Garamond"/>
              </a:rPr>
              <a:t>Take short online quizzes</a:t>
            </a:r>
          </a:p>
          <a:p>
            <a:r>
              <a:rPr lang="en-US" dirty="0" smtClean="0">
                <a:latin typeface="Garamond"/>
                <a:cs typeface="Garamond"/>
              </a:rPr>
              <a:t>Text to Screen (Interactive walls)</a:t>
            </a:r>
          </a:p>
          <a:p>
            <a:r>
              <a:rPr lang="en-US" dirty="0" smtClean="0">
                <a:latin typeface="Garamond"/>
                <a:cs typeface="Garamond"/>
              </a:rPr>
              <a:t>Mobile Learning</a:t>
            </a:r>
          </a:p>
          <a:p>
            <a:r>
              <a:rPr lang="en-US" dirty="0" smtClean="0">
                <a:latin typeface="Garamond"/>
                <a:cs typeface="Garamond"/>
              </a:rPr>
              <a:t>Discussions can be moderated before being posted.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175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latin typeface="Garamond"/>
                <a:cs typeface="Garamond"/>
              </a:rPr>
              <a:t>Celly</a:t>
            </a:r>
            <a:r>
              <a:rPr lang="en-US" sz="6000" dirty="0" smtClean="0">
                <a:latin typeface="Garamond"/>
                <a:cs typeface="Garamond"/>
              </a:rPr>
              <a:t> Activity</a:t>
            </a:r>
            <a:endParaRPr lang="en-US" sz="60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Garamond"/>
                <a:cs typeface="Garamond"/>
              </a:rPr>
              <a:t>Send a text in target “text language” to students that asks a question </a:t>
            </a:r>
          </a:p>
          <a:p>
            <a:r>
              <a:rPr lang="en-US" sz="11200" dirty="0" smtClean="0">
                <a:latin typeface="Garamond"/>
                <a:cs typeface="Garamond"/>
              </a:rPr>
              <a:t>Students can text a response back </a:t>
            </a:r>
          </a:p>
          <a:p>
            <a:r>
              <a:rPr lang="en-US" sz="11200" dirty="0" smtClean="0">
                <a:latin typeface="Garamond"/>
                <a:cs typeface="Garamond"/>
              </a:rPr>
              <a:t>e.g. dv 6?  </a:t>
            </a:r>
            <a:r>
              <a:rPr lang="en-US" sz="11200" dirty="0">
                <a:latin typeface="Garamond"/>
                <a:cs typeface="Garamond"/>
                <a:sym typeface="Wingdings" pitchFamily="2" charset="2"/>
              </a:rPr>
              <a:t> </a:t>
            </a:r>
            <a:r>
              <a:rPr lang="en-US" sz="11200" dirty="0" smtClean="0">
                <a:latin typeface="Garamond"/>
                <a:cs typeface="Garamond"/>
                <a:sym typeface="Wingdings" pitchFamily="2" charset="2"/>
              </a:rPr>
              <a:t>(in </a:t>
            </a:r>
            <a:r>
              <a:rPr lang="en-US" sz="11200" dirty="0" err="1" smtClean="0">
                <a:latin typeface="Garamond"/>
                <a:cs typeface="Garamond"/>
                <a:sym typeface="Wingdings" pitchFamily="2" charset="2"/>
              </a:rPr>
              <a:t>biblioteca</a:t>
            </a:r>
            <a:r>
              <a:rPr lang="en-US" sz="11200" dirty="0" smtClean="0">
                <a:latin typeface="Garamond"/>
                <a:cs typeface="Garamond"/>
                <a:sym typeface="Wingdings" pitchFamily="2" charset="2"/>
              </a:rPr>
              <a:t>)</a:t>
            </a:r>
            <a:endParaRPr lang="en-US" sz="11200" dirty="0" smtClean="0">
              <a:latin typeface="Garamond"/>
              <a:cs typeface="Garamond"/>
            </a:endParaRPr>
          </a:p>
          <a:p>
            <a:r>
              <a:rPr lang="en-US" sz="11200" dirty="0" smtClean="0">
                <a:latin typeface="Garamond"/>
                <a:cs typeface="Garamond"/>
              </a:rPr>
              <a:t>e.g. c </a:t>
            </a:r>
            <a:r>
              <a:rPr lang="en-US" sz="11200" dirty="0" err="1" smtClean="0">
                <a:latin typeface="Garamond"/>
                <a:cs typeface="Garamond"/>
              </a:rPr>
              <a:t>ved</a:t>
            </a:r>
            <a:r>
              <a:rPr lang="en-US" sz="11200" dirty="0" smtClean="0">
                <a:latin typeface="Garamond"/>
                <a:cs typeface="Garamond"/>
              </a:rPr>
              <a:t> </a:t>
            </a:r>
            <a:r>
              <a:rPr lang="en-US" sz="11200" dirty="0" err="1" smtClean="0">
                <a:latin typeface="Garamond"/>
                <a:cs typeface="Garamond"/>
              </a:rPr>
              <a:t>ven</a:t>
            </a:r>
            <a:r>
              <a:rPr lang="en-US" sz="11200" dirty="0" smtClean="0">
                <a:latin typeface="Garamond"/>
                <a:cs typeface="Garamond"/>
              </a:rPr>
              <a:t> h22? (</a:t>
            </a:r>
            <a:r>
              <a:rPr lang="en-US" sz="11200" dirty="0" err="1">
                <a:latin typeface="Garamond"/>
                <a:cs typeface="Garamond"/>
              </a:rPr>
              <a:t>ven</a:t>
            </a:r>
            <a:r>
              <a:rPr lang="en-US" sz="11200" dirty="0">
                <a:latin typeface="Garamond"/>
                <a:cs typeface="Garamond"/>
              </a:rPr>
              <a:t> no. ci </a:t>
            </a:r>
            <a:r>
              <a:rPr lang="en-US" sz="11200" dirty="0" err="1">
                <a:latin typeface="Garamond"/>
                <a:cs typeface="Garamond"/>
              </a:rPr>
              <a:t>ved</a:t>
            </a:r>
            <a:r>
              <a:rPr lang="en-US" sz="11200" dirty="0">
                <a:latin typeface="Garamond"/>
                <a:cs typeface="Garamond"/>
              </a:rPr>
              <a:t> sab</a:t>
            </a:r>
            <a:r>
              <a:rPr lang="en-US" sz="11200" dirty="0" smtClean="0">
                <a:latin typeface="Garamond"/>
                <a:cs typeface="Garamond"/>
              </a:rPr>
              <a:t>?)</a:t>
            </a:r>
          </a:p>
          <a:p>
            <a:r>
              <a:rPr lang="en-US" sz="11200" dirty="0" smtClean="0">
                <a:latin typeface="Garamond"/>
                <a:cs typeface="Garamond"/>
              </a:rPr>
              <a:t>e.g. dove 6 and? (al cinema)</a:t>
            </a:r>
          </a:p>
          <a:p>
            <a:r>
              <a:rPr lang="en-US" sz="11200" dirty="0" smtClean="0">
                <a:latin typeface="Garamond"/>
                <a:cs typeface="Garamond"/>
              </a:rPr>
              <a:t>Students can come to class prepared to answer question verbally</a:t>
            </a:r>
            <a:endParaRPr lang="en-US" sz="11200" dirty="0">
              <a:latin typeface="Garamond"/>
              <a:cs typeface="Garamond"/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84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How to contact us: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Christine S.  Stanley</a:t>
            </a:r>
            <a:br>
              <a:rPr lang="en-US" b="1" dirty="0" smtClean="0">
                <a:latin typeface="Garamond"/>
                <a:cs typeface="Garamond"/>
              </a:rPr>
            </a:br>
            <a:r>
              <a:rPr lang="en-US" b="1" dirty="0" smtClean="0">
                <a:latin typeface="Garamond"/>
                <a:cs typeface="Garamond"/>
              </a:rPr>
              <a:t>Roanoke College</a:t>
            </a:r>
            <a:r>
              <a:rPr lang="en-US" b="1" dirty="0">
                <a:latin typeface="Garamond"/>
                <a:cs typeface="Garamond"/>
              </a:rPr>
              <a:t/>
            </a:r>
            <a:br>
              <a:rPr lang="en-US" b="1" dirty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Department of Modern </a:t>
            </a:r>
            <a:r>
              <a:rPr lang="en-US" dirty="0">
                <a:latin typeface="Garamond"/>
                <a:cs typeface="Garamond"/>
              </a:rPr>
              <a:t>Languages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>
                <a:latin typeface="Garamond"/>
                <a:cs typeface="Garamond"/>
              </a:rPr>
              <a:t>108 Lucas Hall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540-378</a:t>
            </a:r>
            <a:r>
              <a:rPr lang="en-US" dirty="0">
                <a:latin typeface="Garamond"/>
                <a:cs typeface="Garamond"/>
              </a:rPr>
              <a:t>-5196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>
                <a:latin typeface="Garamond"/>
                <a:cs typeface="Garamond"/>
                <a:hlinkClick r:id="rId3"/>
              </a:rPr>
              <a:t>cstanley@</a:t>
            </a:r>
            <a:r>
              <a:rPr lang="en-US" dirty="0" smtClean="0">
                <a:latin typeface="Garamond"/>
                <a:cs typeface="Garamond"/>
                <a:hlinkClick r:id="rId3"/>
              </a:rPr>
              <a:t>roanoke.edu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err="1" smtClean="0">
                <a:latin typeface="Garamond"/>
                <a:cs typeface="Garamond"/>
              </a:rPr>
              <a:t>Giuliana</a:t>
            </a:r>
            <a:r>
              <a:rPr lang="en-US" b="1" dirty="0" smtClean="0">
                <a:latin typeface="Garamond"/>
                <a:cs typeface="Garamond"/>
              </a:rPr>
              <a:t> F. Chapman</a:t>
            </a:r>
            <a:r>
              <a:rPr lang="en-US" b="1" dirty="0">
                <a:latin typeface="Garamond"/>
                <a:cs typeface="Garamond"/>
              </a:rPr>
              <a:t/>
            </a:r>
            <a:br>
              <a:rPr lang="en-US" b="1" dirty="0">
                <a:latin typeface="Garamond"/>
                <a:cs typeface="Garamond"/>
              </a:rPr>
            </a:br>
            <a:r>
              <a:rPr lang="en-US" b="1" dirty="0" smtClean="0">
                <a:latin typeface="Garamond"/>
                <a:cs typeface="Garamond"/>
              </a:rPr>
              <a:t>Roanoke College</a:t>
            </a:r>
            <a:br>
              <a:rPr lang="en-US" b="1" dirty="0" smtClean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Department of Modern Languages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223 Lucas Hall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540-375-2082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  <a:hlinkClick r:id="rId4"/>
              </a:rPr>
              <a:t>chapman@roanoke.edu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anoke Colle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15" y="5187365"/>
            <a:ext cx="2032565" cy="1384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32" y="1925230"/>
            <a:ext cx="2886325" cy="29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What is Web 2.0?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Garamond"/>
                <a:cs typeface="Garamond"/>
              </a:rPr>
              <a:t>Web 2.0 is the term given to describe a second generation of the </a:t>
            </a:r>
            <a:r>
              <a:rPr lang="en-US" dirty="0" smtClean="0">
                <a:latin typeface="Garamond"/>
                <a:cs typeface="Garamond"/>
              </a:rPr>
              <a:t>World Wide Web</a:t>
            </a:r>
            <a:r>
              <a:rPr lang="en-US" dirty="0">
                <a:latin typeface="Garamond"/>
                <a:cs typeface="Garamond"/>
              </a:rPr>
              <a:t> that is focused on the ability for people to collaborate and share information online. </a:t>
            </a:r>
            <a:r>
              <a:rPr lang="en-US" dirty="0" smtClean="0">
                <a:latin typeface="Garamond"/>
                <a:cs typeface="Garamond"/>
              </a:rPr>
              <a:t>Web </a:t>
            </a:r>
            <a:r>
              <a:rPr lang="en-US" dirty="0">
                <a:latin typeface="Garamond"/>
                <a:cs typeface="Garamond"/>
              </a:rPr>
              <a:t>2.0 basically refers to the transition from static </a:t>
            </a:r>
            <a:r>
              <a:rPr lang="en-US" dirty="0" smtClean="0">
                <a:latin typeface="Garamond"/>
                <a:cs typeface="Garamond"/>
              </a:rPr>
              <a:t>HTML Web </a:t>
            </a:r>
            <a:r>
              <a:rPr lang="en-US" dirty="0">
                <a:latin typeface="Garamond"/>
                <a:cs typeface="Garamond"/>
              </a:rPr>
              <a:t>pages to a more dynamic Web that is more organized and is based </a:t>
            </a:r>
            <a:r>
              <a:rPr lang="en-US" dirty="0" smtClean="0">
                <a:latin typeface="Garamond"/>
                <a:cs typeface="Garamond"/>
              </a:rPr>
              <a:t>on serving web applications to </a:t>
            </a:r>
            <a:r>
              <a:rPr lang="en-US" dirty="0">
                <a:latin typeface="Garamond"/>
                <a:cs typeface="Garamond"/>
              </a:rPr>
              <a:t>users. Other improved functionality of Web 2.0 includes open communication with an emphasis on </a:t>
            </a:r>
            <a:r>
              <a:rPr lang="en-US" dirty="0" smtClean="0">
                <a:latin typeface="Garamond"/>
                <a:cs typeface="Garamond"/>
              </a:rPr>
              <a:t>web</a:t>
            </a:r>
            <a:r>
              <a:rPr lang="en-US" dirty="0">
                <a:latin typeface="Garamond"/>
                <a:cs typeface="Garamond"/>
              </a:rPr>
              <a:t>-based communities of users, and more open sharing of information. Over time Web 2.0 has been used more as a marketing term than a computer-science-based term. </a:t>
            </a:r>
            <a:r>
              <a:rPr lang="en-US" dirty="0" smtClean="0">
                <a:latin typeface="Garamond"/>
                <a:cs typeface="Garamond"/>
              </a:rPr>
              <a:t>Blogs, </a:t>
            </a:r>
            <a:r>
              <a:rPr lang="en-US" dirty="0">
                <a:latin typeface="Garamond"/>
                <a:cs typeface="Garamond"/>
              </a:rPr>
              <a:t>wikis, and </a:t>
            </a:r>
            <a:r>
              <a:rPr lang="en-US" dirty="0" smtClean="0">
                <a:latin typeface="Garamond"/>
                <a:cs typeface="Garamond"/>
              </a:rPr>
              <a:t>web services</a:t>
            </a:r>
            <a:r>
              <a:rPr lang="en-US" dirty="0">
                <a:latin typeface="Garamond"/>
                <a:cs typeface="Garamond"/>
              </a:rPr>
              <a:t> are all seen as components of Web 2.0</a:t>
            </a:r>
            <a:r>
              <a:rPr lang="en-US" dirty="0" smtClean="0">
                <a:latin typeface="Garamond"/>
                <a:cs typeface="Garamond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                                 Source</a:t>
            </a:r>
            <a:r>
              <a:rPr lang="en-US" dirty="0">
                <a:latin typeface="Garamond"/>
                <a:cs typeface="Garamond"/>
              </a:rPr>
              <a:t>- </a:t>
            </a:r>
            <a:r>
              <a:rPr lang="en-US" dirty="0" err="1" smtClean="0">
                <a:latin typeface="Garamond"/>
                <a:cs typeface="Garamond"/>
              </a:rPr>
              <a:t>Webopedia</a:t>
            </a:r>
            <a:r>
              <a:rPr lang="en-US" dirty="0" smtClean="0">
                <a:latin typeface="Garamond"/>
                <a:cs typeface="Garamond"/>
              </a:rPr>
              <a:t> http</a:t>
            </a:r>
            <a:r>
              <a:rPr lang="en-US" dirty="0">
                <a:latin typeface="Garamond"/>
                <a:cs typeface="Garamond"/>
              </a:rPr>
              <a:t>://</a:t>
            </a:r>
            <a:r>
              <a:rPr lang="en-US" dirty="0" err="1">
                <a:latin typeface="Garamond"/>
                <a:cs typeface="Garamond"/>
              </a:rPr>
              <a:t>www.webopedia.com</a:t>
            </a:r>
            <a:r>
              <a:rPr lang="en-US" dirty="0">
                <a:latin typeface="Garamond"/>
                <a:cs typeface="Garamond"/>
              </a:rPr>
              <a:t>/</a:t>
            </a: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654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Technology can seem…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Content Placeholder 3" descr="Screen Shot 2012-02-28 at 3.59.3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0" r="-621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5967413" y="6417641"/>
            <a:ext cx="235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 Cloud by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592" y="6417641"/>
            <a:ext cx="1092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50258"/>
            <a:ext cx="8001000" cy="11430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Technology can foster…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902" b="-285"/>
          <a:stretch/>
        </p:blipFill>
        <p:spPr>
          <a:xfrm>
            <a:off x="819325" y="1493258"/>
            <a:ext cx="7507378" cy="4996733"/>
          </a:xfrm>
        </p:spPr>
      </p:pic>
    </p:spTree>
    <p:extLst>
      <p:ext uri="{BB962C8B-B14F-4D97-AF65-F5344CB8AC3E}">
        <p14:creationId xmlns:p14="http://schemas.microsoft.com/office/powerpoint/2010/main" val="5837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Online Language Exchange Programs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679510"/>
            <a:ext cx="8595360" cy="45566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  <a:hlinkClick r:id="rId3"/>
              </a:rPr>
              <a:t>The Mixxer</a:t>
            </a:r>
            <a:endParaRPr lang="en-US" dirty="0" smtClean="0">
              <a:solidFill>
                <a:srgbClr val="000000"/>
              </a:solidFill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Language exchange program from Dickinson College via Skype</a:t>
            </a:r>
          </a:p>
          <a:p>
            <a:r>
              <a:rPr lang="en-US" dirty="0" smtClean="0">
                <a:latin typeface="Garamond"/>
                <a:cs typeface="Garamond"/>
              </a:rPr>
              <a:t>Talk with native speakers over Skype</a:t>
            </a:r>
          </a:p>
          <a:p>
            <a:r>
              <a:rPr lang="en-US" dirty="0" smtClean="0">
                <a:latin typeface="Garamond"/>
                <a:cs typeface="Garamond"/>
              </a:rPr>
              <a:t>Use as an individual or as a large group</a:t>
            </a: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Picture 4" descr="Screen Shot 2012-03-09 at 8.21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53" y="3981695"/>
            <a:ext cx="6438234" cy="26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More Online Language Exchange Communities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>
              <a:latin typeface="Garamond"/>
              <a:cs typeface="Garamond"/>
              <a:hlinkClick r:id="rId3"/>
            </a:endParaRPr>
          </a:p>
          <a:p>
            <a:r>
              <a:rPr lang="en-US" sz="4000" u="sng" dirty="0" smtClean="0">
                <a:latin typeface="Garamond"/>
                <a:cs typeface="Garamond"/>
                <a:hlinkClick r:id="rId3"/>
              </a:rPr>
              <a:t>MyLanguage Exchange</a:t>
            </a:r>
          </a:p>
          <a:p>
            <a:pPr marL="0" indent="0">
              <a:buNone/>
            </a:pPr>
            <a:endParaRPr lang="en-US" sz="4000" u="sng" dirty="0" smtClean="0">
              <a:latin typeface="Garamond"/>
              <a:cs typeface="Garamond"/>
              <a:hlinkClick r:id="rId3"/>
            </a:endParaRPr>
          </a:p>
          <a:p>
            <a:r>
              <a:rPr lang="en-US" sz="4000" dirty="0" smtClean="0">
                <a:latin typeface="Garamond"/>
                <a:cs typeface="Garamond"/>
                <a:hlinkClick r:id="rId4"/>
              </a:rPr>
              <a:t>Shared Talk by Rosetta Stone</a:t>
            </a:r>
            <a:endParaRPr lang="en-US" sz="4000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011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Garamond"/>
                <a:cs typeface="Garamond"/>
              </a:rPr>
              <a:t>Live Streaming and </a:t>
            </a:r>
            <a:r>
              <a:rPr lang="en-US" sz="4800" dirty="0" err="1" smtClean="0">
                <a:latin typeface="Garamond"/>
                <a:cs typeface="Garamond"/>
              </a:rPr>
              <a:t>Backchanneling</a:t>
            </a:r>
            <a:endParaRPr lang="en-US" sz="48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pPr marL="342900" indent="-342900"/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err="1" smtClean="0">
                <a:latin typeface="Garamond"/>
                <a:cs typeface="Garamond"/>
                <a:hlinkClick r:id="rId3"/>
              </a:rPr>
              <a:t>Ustream</a:t>
            </a:r>
            <a:r>
              <a:rPr lang="en-US" dirty="0" smtClean="0">
                <a:latin typeface="Garamond"/>
                <a:cs typeface="Garamond"/>
                <a:hlinkClick r:id="rId3"/>
              </a:rPr>
              <a:t> </a:t>
            </a:r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Broadcast video live around the world.  Videos can be viewed on smartphones, </a:t>
            </a:r>
            <a:r>
              <a:rPr lang="en-US" dirty="0" err="1" smtClean="0">
                <a:latin typeface="Garamond"/>
                <a:cs typeface="Garamond"/>
              </a:rPr>
              <a:t>i</a:t>
            </a:r>
            <a:r>
              <a:rPr lang="en-US" dirty="0" err="1">
                <a:latin typeface="Garamond"/>
                <a:cs typeface="Garamond"/>
              </a:rPr>
              <a:t>P</a:t>
            </a:r>
            <a:r>
              <a:rPr lang="en-US" dirty="0" err="1" smtClean="0">
                <a:latin typeface="Garamond"/>
                <a:cs typeface="Garamond"/>
              </a:rPr>
              <a:t>ads</a:t>
            </a:r>
            <a:r>
              <a:rPr lang="en-US" dirty="0" smtClean="0">
                <a:latin typeface="Garamond"/>
                <a:cs typeface="Garamond"/>
              </a:rPr>
              <a:t>, i</a:t>
            </a:r>
            <a:r>
              <a:rPr lang="en-US" dirty="0">
                <a:latin typeface="Garamond"/>
                <a:cs typeface="Garamond"/>
              </a:rPr>
              <a:t>P</a:t>
            </a:r>
            <a:r>
              <a:rPr lang="en-US" dirty="0" smtClean="0">
                <a:latin typeface="Garamond"/>
                <a:cs typeface="Garamond"/>
              </a:rPr>
              <a:t>hones, Tablets, etc…</a:t>
            </a:r>
          </a:p>
          <a:p>
            <a:r>
              <a:rPr lang="en-US" dirty="0" smtClean="0">
                <a:latin typeface="Garamond"/>
                <a:cs typeface="Garamond"/>
              </a:rPr>
              <a:t>Students can post comments and videos</a:t>
            </a:r>
          </a:p>
          <a:p>
            <a:pPr marL="0" indent="0">
              <a:buNone/>
            </a:pPr>
            <a:r>
              <a:rPr lang="en-US" dirty="0" err="1" smtClean="0">
                <a:latin typeface="Garamond"/>
                <a:cs typeface="Garamond"/>
                <a:hlinkClick r:id="rId4"/>
              </a:rPr>
              <a:t>TodaysMeet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342900" indent="-342900"/>
            <a:endParaRPr lang="en-US" dirty="0" smtClean="0">
              <a:latin typeface="Garamond"/>
              <a:cs typeface="Garamond"/>
            </a:endParaRPr>
          </a:p>
          <a:p>
            <a:pPr marL="342900" indent="-342900"/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22" y="4035105"/>
            <a:ext cx="5910219" cy="28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5666</TotalTime>
  <Words>956</Words>
  <Application>Microsoft Office PowerPoint</Application>
  <PresentationFormat>On-screen Show (4:3)</PresentationFormat>
  <Paragraphs>187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Travelogue</vt:lpstr>
      <vt:lpstr>Integrating Web 2.0 Tools In The World Language Classroom</vt:lpstr>
      <vt:lpstr>Our Students</vt:lpstr>
      <vt:lpstr>2012</vt:lpstr>
      <vt:lpstr>What is Web 2.0?</vt:lpstr>
      <vt:lpstr>Technology can seem…</vt:lpstr>
      <vt:lpstr>Technology can foster…</vt:lpstr>
      <vt:lpstr>Online Language Exchange Programs</vt:lpstr>
      <vt:lpstr>More Online Language Exchange Communities </vt:lpstr>
      <vt:lpstr>Live Streaming and Backchanneling</vt:lpstr>
      <vt:lpstr>TodaysMeet</vt:lpstr>
      <vt:lpstr>Text to Speech</vt:lpstr>
      <vt:lpstr>Vocabulary Builder</vt:lpstr>
      <vt:lpstr>Making an App</vt:lpstr>
      <vt:lpstr>Apps Bar</vt:lpstr>
      <vt:lpstr>Apps Bar </vt:lpstr>
      <vt:lpstr>Google Docs</vt:lpstr>
      <vt:lpstr>Qr Codes</vt:lpstr>
      <vt:lpstr>How can you use Qr Codes?</vt:lpstr>
      <vt:lpstr>Qr Codes</vt:lpstr>
      <vt:lpstr>Lyrics Training</vt:lpstr>
      <vt:lpstr>Karaoke Mode</vt:lpstr>
      <vt:lpstr>Levels of Lyrics Training</vt:lpstr>
      <vt:lpstr>Levels of Lyrics Training</vt:lpstr>
      <vt:lpstr>Tools for Screen Captures</vt:lpstr>
      <vt:lpstr>Ideas for Using Screen Captures</vt:lpstr>
      <vt:lpstr>File Conversion</vt:lpstr>
      <vt:lpstr>Videos</vt:lpstr>
      <vt:lpstr>Il postino - Massimo Troisi </vt:lpstr>
      <vt:lpstr>Voice Recorder Activity</vt:lpstr>
      <vt:lpstr>Voice Recorder Activity</vt:lpstr>
      <vt:lpstr>Cellphones</vt:lpstr>
      <vt:lpstr>Try it now…</vt:lpstr>
      <vt:lpstr>Remind101</vt:lpstr>
      <vt:lpstr>Cellphones</vt:lpstr>
      <vt:lpstr>Celly Activity</vt:lpstr>
      <vt:lpstr>How to contact us: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Web 2.0 tools in the World Language Classroom</dc:title>
  <dc:creator>Christine Stanley</dc:creator>
  <cp:lastModifiedBy>cstanley</cp:lastModifiedBy>
  <cp:revision>84</cp:revision>
  <cp:lastPrinted>2012-04-10T19:34:55Z</cp:lastPrinted>
  <dcterms:created xsi:type="dcterms:W3CDTF">2012-02-27T18:57:56Z</dcterms:created>
  <dcterms:modified xsi:type="dcterms:W3CDTF">2012-04-18T12:42:51Z</dcterms:modified>
</cp:coreProperties>
</file>